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57" r:id="rId3"/>
    <p:sldId id="347" r:id="rId4"/>
    <p:sldId id="318" r:id="rId5"/>
    <p:sldId id="328" r:id="rId6"/>
    <p:sldId id="330" r:id="rId7"/>
    <p:sldId id="369" r:id="rId8"/>
    <p:sldId id="350" r:id="rId9"/>
    <p:sldId id="325" r:id="rId10"/>
    <p:sldId id="358" r:id="rId11"/>
    <p:sldId id="359" r:id="rId12"/>
    <p:sldId id="370" r:id="rId13"/>
    <p:sldId id="28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06" y="72"/>
      </p:cViewPr>
      <p:guideLst>
        <p:guide orient="horz" pos="20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FLYING IMPRESSION FID FEIZHAO    qq:1964271550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75480" y="2600960"/>
            <a:ext cx="7098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数据挖掘第四次实验</a:t>
            </a:r>
          </a:p>
          <a:p>
            <a:pPr algn="r"/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100" y="407035"/>
            <a:ext cx="5331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附加实验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文本分类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9150" y="1392555"/>
            <a:ext cx="88360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实验数据：亚马逊电子产品评价信息</a:t>
            </a:r>
          </a:p>
          <a:p>
            <a:pPr algn="l"/>
            <a:r>
              <a:rPr lang="zh-CN" altLang="en-US"/>
              <a:t>使用给定数据集electronicsData数据集或自己的数据集进行文本分类的实验。</a:t>
            </a:r>
          </a:p>
          <a:p>
            <a:pPr algn="l"/>
            <a:r>
              <a:rPr lang="zh-CN" altLang="en-US" dirty="0">
                <a:latin typeface="+mn-ea"/>
                <a:sym typeface="+mn-ea"/>
              </a:rPr>
              <a:t>@attribute </a:t>
            </a:r>
            <a:r>
              <a:rPr lang="en-US" altLang="zh-CN" dirty="0">
                <a:latin typeface="+mn-ea"/>
                <a:sym typeface="+mn-ea"/>
              </a:rPr>
              <a:t>ID</a:t>
            </a:r>
            <a:r>
              <a:rPr lang="zh-CN" altLang="en-US" dirty="0">
                <a:latin typeface="+mn-ea"/>
                <a:sym typeface="+mn-ea"/>
              </a:rPr>
              <a:t>（编号）</a:t>
            </a:r>
          </a:p>
          <a:p>
            <a:pPr algn="l"/>
            <a:r>
              <a:rPr lang="zh-CN" altLang="en-US" dirty="0">
                <a:latin typeface="+mn-ea"/>
                <a:sym typeface="+mn-ea"/>
              </a:rPr>
              <a:t>@attribute </a:t>
            </a:r>
            <a:r>
              <a:rPr lang="en-US" altLang="zh-CN" dirty="0">
                <a:latin typeface="+mn-ea"/>
                <a:sym typeface="+mn-ea"/>
              </a:rPr>
              <a:t>Class</a:t>
            </a:r>
            <a:r>
              <a:rPr lang="zh-CN" altLang="en-US" dirty="0">
                <a:latin typeface="+mn-ea"/>
                <a:sym typeface="+mn-ea"/>
              </a:rPr>
              <a:t>（类别）{</a:t>
            </a:r>
            <a:r>
              <a:rPr lang="en-US" altLang="zh-CN" dirty="0">
                <a:latin typeface="+mn-ea"/>
                <a:sym typeface="+mn-ea"/>
              </a:rPr>
              <a:t>0</a:t>
            </a:r>
            <a:r>
              <a:rPr lang="zh-CN" altLang="en-US" dirty="0">
                <a:latin typeface="+mn-ea"/>
                <a:sym typeface="+mn-ea"/>
              </a:rPr>
              <a:t>, </a:t>
            </a:r>
            <a:r>
              <a:rPr lang="en-US" altLang="zh-CN" dirty="0">
                <a:latin typeface="+mn-ea"/>
                <a:sym typeface="+mn-ea"/>
              </a:rPr>
              <a:t>1</a:t>
            </a:r>
            <a:r>
              <a:rPr lang="zh-CN" altLang="en-US" dirty="0">
                <a:latin typeface="+mn-ea"/>
                <a:sym typeface="+mn-ea"/>
              </a:rPr>
              <a:t>}</a:t>
            </a:r>
            <a:r>
              <a:rPr lang="en-US" altLang="zh-CN" dirty="0">
                <a:latin typeface="+mn-ea"/>
                <a:sym typeface="+mn-ea"/>
              </a:rPr>
              <a:t>---0</a:t>
            </a:r>
            <a:r>
              <a:rPr lang="zh-CN" altLang="en-US" dirty="0">
                <a:latin typeface="+mn-ea"/>
                <a:sym typeface="+mn-ea"/>
              </a:rPr>
              <a:t>为正向（评分</a:t>
            </a:r>
            <a:r>
              <a:rPr lang="en-US" altLang="zh-CN" dirty="0">
                <a:latin typeface="+mn-ea"/>
                <a:sym typeface="+mn-ea"/>
              </a:rPr>
              <a:t>3</a:t>
            </a:r>
            <a:r>
              <a:rPr lang="zh-CN" altLang="en-US" dirty="0">
                <a:latin typeface="+mn-ea"/>
                <a:sym typeface="+mn-ea"/>
              </a:rPr>
              <a:t>到</a:t>
            </a:r>
            <a:r>
              <a:rPr lang="en-US" altLang="zh-CN" dirty="0">
                <a:latin typeface="+mn-ea"/>
                <a:sym typeface="+mn-ea"/>
              </a:rPr>
              <a:t>5</a:t>
            </a:r>
            <a:r>
              <a:rPr lang="zh-CN" altLang="en-US" dirty="0">
                <a:latin typeface="+mn-ea"/>
                <a:sym typeface="+mn-ea"/>
              </a:rPr>
              <a:t>分） </a:t>
            </a:r>
            <a:r>
              <a:rPr lang="en-US" altLang="zh-CN" dirty="0">
                <a:latin typeface="+mn-ea"/>
                <a:sym typeface="+mn-ea"/>
              </a:rPr>
              <a:t>1</a:t>
            </a:r>
            <a:r>
              <a:rPr lang="zh-CN" altLang="en-US" dirty="0">
                <a:latin typeface="+mn-ea"/>
                <a:sym typeface="+mn-ea"/>
              </a:rPr>
              <a:t>为负面（评分</a:t>
            </a:r>
            <a:r>
              <a:rPr lang="en-US" altLang="zh-CN" dirty="0">
                <a:latin typeface="+mn-ea"/>
                <a:sym typeface="+mn-ea"/>
              </a:rPr>
              <a:t>1</a:t>
            </a:r>
            <a:r>
              <a:rPr lang="zh-CN" altLang="en-US" dirty="0">
                <a:latin typeface="+mn-ea"/>
                <a:sym typeface="+mn-ea"/>
              </a:rPr>
              <a:t>到</a:t>
            </a:r>
            <a:r>
              <a:rPr lang="en-US" altLang="zh-CN" dirty="0">
                <a:latin typeface="+mn-ea"/>
                <a:sym typeface="+mn-ea"/>
              </a:rPr>
              <a:t>2</a:t>
            </a:r>
            <a:r>
              <a:rPr lang="zh-CN" altLang="en-US" dirty="0">
                <a:latin typeface="+mn-ea"/>
                <a:sym typeface="+mn-ea"/>
              </a:rPr>
              <a:t>分）</a:t>
            </a:r>
            <a:endParaRPr lang="en-US" altLang="zh-CN" dirty="0">
              <a:latin typeface="+mn-ea"/>
              <a:sym typeface="+mn-ea"/>
            </a:endParaRPr>
          </a:p>
          <a:p>
            <a:pPr algn="l"/>
            <a:r>
              <a:rPr lang="zh-CN" altLang="en-US" dirty="0">
                <a:latin typeface="+mn-ea"/>
                <a:sym typeface="+mn-ea"/>
              </a:rPr>
              <a:t>@attribute </a:t>
            </a:r>
            <a:r>
              <a:rPr lang="en-US" altLang="zh-CN" dirty="0">
                <a:latin typeface="+mn-ea"/>
                <a:sym typeface="+mn-ea"/>
              </a:rPr>
              <a:t>Review</a:t>
            </a:r>
            <a:r>
              <a:rPr lang="zh-CN" altLang="en-US" dirty="0">
                <a:latin typeface="+mn-ea"/>
                <a:sym typeface="+mn-ea"/>
              </a:rPr>
              <a:t>（评论）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5" y="3933825"/>
            <a:ext cx="8659495" cy="2546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7415" y="3494405"/>
            <a:ext cx="3575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可参照桌面版</a:t>
            </a:r>
            <a:r>
              <a:rPr lang="en-US" altLang="zh-CN"/>
              <a:t>“</a:t>
            </a:r>
            <a:r>
              <a:rPr lang="zh-CN" altLang="en-US"/>
              <a:t>文本分类</a:t>
            </a:r>
            <a:r>
              <a:rPr lang="en-US" altLang="zh-CN"/>
              <a:t>”</a:t>
            </a:r>
            <a:r>
              <a:rPr lang="zh-CN" altLang="en-US"/>
              <a:t>工作流：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3232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附加实验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文本分类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1350" y="1673225"/>
            <a:ext cx="8537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+mn-ea"/>
                <a:sym typeface="+mn-ea"/>
              </a:rPr>
              <a:t>实验步骤：</a:t>
            </a:r>
            <a:endParaRPr lang="zh-CN" altLang="en-US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、导入数据并修改其类型（度量类型、目标角色）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11350" y="2503170"/>
            <a:ext cx="93135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  <a:sym typeface="+mn-ea"/>
              </a:rPr>
              <a:t>2</a:t>
            </a:r>
            <a:r>
              <a:rPr lang="zh-CN" altLang="en-US" sz="2400" dirty="0">
                <a:latin typeface="+mn-ea"/>
                <a:sym typeface="+mn-ea"/>
              </a:rPr>
              <a:t>、文本预处理：</a:t>
            </a:r>
          </a:p>
          <a:p>
            <a:r>
              <a:rPr lang="zh-CN" altLang="en-US" sz="2400" dirty="0">
                <a:latin typeface="+mn-ea"/>
                <a:sym typeface="+mn-ea"/>
              </a:rPr>
              <a:t>   文本分词</a:t>
            </a:r>
          </a:p>
          <a:p>
            <a:r>
              <a:rPr lang="zh-CN" altLang="en-US" sz="2400" dirty="0">
                <a:latin typeface="+mn-ea"/>
                <a:sym typeface="+mn-ea"/>
              </a:rPr>
              <a:t>   去除停顿词（文本中一些高频的代词、连词、介词等对文本分类无意义的词</a:t>
            </a:r>
            <a:r>
              <a:rPr lang="zh-CN" altLang="en-US" sz="2000" dirty="0">
                <a:latin typeface="+mn-ea"/>
                <a:sym typeface="+mn-ea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1350" y="4071620"/>
            <a:ext cx="889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zh-CN" altLang="en-US" sz="2400" dirty="0">
                <a:latin typeface="+mn-ea"/>
                <a:sym typeface="+mn-ea"/>
              </a:rPr>
              <a:t>3. 训练模型并评估结果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61828" y="379948"/>
            <a:ext cx="53232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附加实验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33905" y="1574165"/>
            <a:ext cx="90531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electronicsData</a:t>
            </a:r>
            <a:r>
              <a:rPr lang="zh-CN" altLang="en-US" sz="2400" dirty="0"/>
              <a:t>数据集，完成完整的文本分类实验工作流，并完成第四次实验报告（附加）。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实验要求：</a:t>
            </a:r>
          </a:p>
          <a:p>
            <a:r>
              <a:rPr lang="zh-CN" altLang="en-US" sz="2400" dirty="0"/>
              <a:t>可以参考桌面版</a:t>
            </a:r>
            <a:r>
              <a:rPr lang="en-US" altLang="zh-CN" sz="2400" dirty="0"/>
              <a:t>“</a:t>
            </a:r>
            <a:r>
              <a:rPr lang="zh-CN" altLang="en-US" sz="2400" dirty="0"/>
              <a:t>文本分类</a:t>
            </a:r>
            <a:r>
              <a:rPr lang="en-US" altLang="zh-CN" sz="2400" dirty="0"/>
              <a:t>”</a:t>
            </a:r>
            <a:r>
              <a:rPr lang="zh-CN" altLang="en-US" sz="2400" dirty="0"/>
              <a:t>工作流。推荐自己找分词的工具</a:t>
            </a:r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上交文件在云平台上的附加实验中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命名为</a:t>
            </a:r>
            <a:r>
              <a:rPr lang="en-US" altLang="zh-CN" sz="2400" dirty="0">
                <a:solidFill>
                  <a:srgbClr val="FF0000"/>
                </a:solidFill>
              </a:rPr>
              <a:t>“2020</a:t>
            </a:r>
            <a:r>
              <a:rPr lang="zh-CN" altLang="en-US" sz="2400" dirty="0">
                <a:solidFill>
                  <a:srgbClr val="FF0000"/>
                </a:solidFill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</a:rPr>
              <a:t>DM</a:t>
            </a:r>
            <a:r>
              <a:rPr lang="zh-CN" altLang="en-US" sz="2400" dirty="0">
                <a:solidFill>
                  <a:srgbClr val="FF0000"/>
                </a:solidFill>
              </a:rPr>
              <a:t>第四次实验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实验报告命名为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学号</a:t>
            </a:r>
            <a:r>
              <a:rPr lang="en-US" altLang="zh-CN" sz="2400" dirty="0">
                <a:solidFill>
                  <a:srgbClr val="FF0000"/>
                </a:solidFill>
              </a:rPr>
              <a:t>_</a:t>
            </a:r>
            <a:r>
              <a:rPr lang="zh-CN" altLang="en-US" sz="2400" dirty="0">
                <a:solidFill>
                  <a:srgbClr val="FF0000"/>
                </a:solidFill>
              </a:rPr>
              <a:t>姓名</a:t>
            </a:r>
            <a:r>
              <a:rPr lang="en-US" altLang="zh-CN" sz="2400" dirty="0">
                <a:solidFill>
                  <a:srgbClr val="FF0000"/>
                </a:solidFill>
              </a:rPr>
              <a:t>_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DM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第四次实验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_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分类（附加实验）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不做强制要求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707329"/>
            <a:ext cx="5433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23307" y="3583079"/>
            <a:ext cx="464415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custom all kinds of industry </a:t>
            </a:r>
            <a:r>
              <a:rPr lang="en-US" altLang="zh-CN" sz="1050" dirty="0" err="1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template, this work belongs to fly impression design original, do not download after the network communication.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871148" y="2570698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实验二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学生展示</a:t>
            </a:r>
            <a:endParaRPr lang="en-US" altLang="zh-CN" sz="480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007548" y="259800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第四次实验讲解</a:t>
            </a: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05973" y="3485488"/>
            <a:ext cx="792480" cy="460375"/>
          </a:xfrm>
          <a:prstGeom prst="rect">
            <a:avLst/>
          </a:prstGeom>
          <a:solidFill>
            <a:srgbClr val="FCB03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分类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475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第四次实验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75840" y="1584325"/>
            <a:ext cx="85375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ym typeface="+mn-ea"/>
              </a:rPr>
              <a:t>一种典型的监督学习算法，通过对已知类别训练集的分析，从中发现分类规则，以此预测新数据的类别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ym typeface="+mn-ea"/>
              </a:rPr>
              <a:t>分类算法应用非常广泛，银行中风险评估、客户类别分类、文本检索和搜索引擎分类、医学疾病判别、垃圾邮件过滤、垃圾短信拦截、安全领域中的入侵检测等等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ym typeface="+mn-ea"/>
              </a:rPr>
              <a:t>分类包括两种基本类别。分类：分类是指对离散数据的分类；回归：指对连续数据的分类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ym typeface="+mn-ea"/>
              </a:rPr>
              <a:t>常用的分类算法包括：决策树分类算法、朴素贝叶斯分类算法、基于支持向量机的</a:t>
            </a:r>
            <a:r>
              <a:rPr lang="en-US" altLang="zh-CN" sz="2000" dirty="0">
                <a:sym typeface="+mn-ea"/>
              </a:rPr>
              <a:t>SVM</a:t>
            </a:r>
            <a:r>
              <a:rPr lang="zh-CN" altLang="en-US" sz="2000" dirty="0">
                <a:sym typeface="+mn-ea"/>
              </a:rPr>
              <a:t>算法、神经网络算法、</a:t>
            </a:r>
            <a:r>
              <a:rPr lang="en-US" altLang="zh-CN" sz="2000" dirty="0">
                <a:sym typeface="+mn-ea"/>
              </a:rPr>
              <a:t>k</a:t>
            </a:r>
            <a:r>
              <a:rPr lang="zh-CN" altLang="en-US" sz="2000" dirty="0">
                <a:sym typeface="+mn-ea"/>
              </a:rPr>
              <a:t>近邻算法、随机森林算法等等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91860" y="5601970"/>
            <a:ext cx="5246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特征和分类结果之间函数关系的建模</a:t>
            </a:r>
          </a:p>
          <a:p>
            <a:endParaRPr lang="zh-CN" altLang="en-US" sz="24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41040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回归算法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76425" y="1652905"/>
            <a:ext cx="60375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逻辑回归（Logistic Regression）是一种用于解决二分类（0 or 1）问题的机器学习方法，用于估计某种事物的可能性。比如某用户购买某商品的可能性，某病人患有某种疾病的可能性，以及某广告被用户点击的可能性等。 注意，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logisitc回归的结果并非数学定义中的概率值</a:t>
            </a:r>
            <a:r>
              <a:rPr lang="zh-CN" altLang="en-US" dirty="0">
                <a:sym typeface="+mn-ea"/>
              </a:rPr>
              <a:t>，不可以直接当做概率值来用。该结果往往用于和其他特征值加权求和，而非直接相乘。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逻辑回归（Logistic Regression）与线性回归（Linear Regression）都是一种广义线性模型（generalized linear model）。去除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Sigmoid映射函数</a:t>
            </a:r>
            <a:r>
              <a:rPr lang="zh-CN" altLang="en-US" dirty="0">
                <a:sym typeface="+mn-ea"/>
              </a:rPr>
              <a:t>的话，逻辑回归算法就是一个线性回归。可以说，逻辑回归是以线性回归为理论支持的，但是逻辑回归通过Sigmoid函数引入了非线性因素，因此可以轻松处理0/1分类问题。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（来源知乎：https://zhuanlan.zhihu.com/p/28408516）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05" y="2150110"/>
            <a:ext cx="3110865" cy="255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990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第四次实验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27530" y="1691005"/>
            <a:ext cx="85375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业务背景</a:t>
            </a:r>
          </a:p>
          <a:p>
            <a:endParaRPr lang="zh-CN" altLang="en-US" sz="2000" dirty="0">
              <a:solidFill>
                <a:srgbClr val="FF0000"/>
              </a:solidFill>
              <a:latin typeface="+mn-ea"/>
              <a:sym typeface="+mn-ea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例如，假设某个电信服务提供商非常关心流失到竞争对手那里的客户数。如果可以用服务使用数据预测有可能转移到其他提供商的客户，则可通过定制服务使用数据来尽可能多地保留这些客户。</a:t>
            </a:r>
          </a:p>
          <a:p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本示例将焦点集中于利用使用数据预测客户的丢失（流失）。因为目标含有两个截然不同的类别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（是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否流失）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，因此将使用二项模型。如果目标中含有多个类别，则会转而创建多项模型。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1898650" y="4674870"/>
            <a:ext cx="87852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sym typeface="+mn-ea"/>
              </a:rPr>
              <a:t>拥有数据：</a:t>
            </a:r>
            <a:r>
              <a:rPr lang="en-US" altLang="zh-CN" dirty="0">
                <a:latin typeface="+mn-ea"/>
                <a:sym typeface="+mn-ea"/>
              </a:rPr>
              <a:t>服务使用数据</a:t>
            </a: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sym typeface="+mn-ea"/>
              </a:rPr>
              <a:t>任务：</a:t>
            </a:r>
            <a:r>
              <a:rPr lang="en-US" altLang="zh-CN" dirty="0">
                <a:latin typeface="+mn-ea"/>
                <a:sym typeface="+mn-ea"/>
              </a:rPr>
              <a:t>使用数据预测客户的丢失（流失）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sym typeface="+mn-ea"/>
              </a:rPr>
              <a:t>问题实质：根据</a:t>
            </a:r>
            <a:r>
              <a:rPr lang="en-US" altLang="zh-CN" dirty="0">
                <a:latin typeface="+mn-ea"/>
                <a:sym typeface="+mn-ea"/>
              </a:rPr>
              <a:t>服务使用数据</a:t>
            </a:r>
            <a:r>
              <a:rPr lang="zh-CN" altLang="en-US" dirty="0">
                <a:latin typeface="+mn-ea"/>
                <a:sym typeface="+mn-ea"/>
              </a:rPr>
              <a:t>，建立使用方式（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特征</a:t>
            </a:r>
            <a:r>
              <a:rPr lang="zh-CN" altLang="en-US" dirty="0">
                <a:latin typeface="+mn-ea"/>
                <a:sym typeface="+mn-ea"/>
              </a:rPr>
              <a:t>）到是</a:t>
            </a:r>
            <a:r>
              <a:rPr lang="en-US" altLang="zh-CN" dirty="0">
                <a:latin typeface="+mn-ea"/>
                <a:sym typeface="+mn-ea"/>
              </a:rPr>
              <a:t>/</a:t>
            </a:r>
            <a:r>
              <a:rPr lang="zh-CN" altLang="en-US" dirty="0">
                <a:latin typeface="+mn-ea"/>
                <a:sym typeface="+mn-ea"/>
              </a:rPr>
              <a:t>否流失（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类别标签</a:t>
            </a:r>
            <a:r>
              <a:rPr lang="zh-CN" altLang="en-US" dirty="0">
                <a:latin typeface="+mn-ea"/>
                <a:sym typeface="+mn-ea"/>
              </a:rPr>
              <a:t>）的回归模型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990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第四次实验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1350" y="1673225"/>
            <a:ext cx="8537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实验步骤：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导入数据并修改其类型（度量类型、目标角色）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9765" y="2600960"/>
            <a:ext cx="9313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sym typeface="+mn-ea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初步筛选特征</a:t>
            </a:r>
            <a:r>
              <a:rPr lang="zh-CN" altLang="en-US" dirty="0">
                <a:latin typeface="+mn-ea"/>
                <a:sym typeface="+mn-ea"/>
              </a:rPr>
              <a:t>（通过使用特征选择节点，对于不能为预测变量/目标之间的关系添加任何有用信息的预测变量或数据，可以将其删除。）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r>
              <a:rPr lang="zh-CN" altLang="en-US" dirty="0">
                <a:latin typeface="+mn-ea"/>
                <a:sym typeface="+mn-ea"/>
              </a:rPr>
              <a:t>   不是所有数据都对预测客户流失有用。可以使用过滤器仅选择被认为很重要的数据来用作预测变量。</a:t>
            </a: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1350" y="3950335"/>
            <a:ext cx="889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endParaRPr lang="zh-CN" altLang="en-US" dirty="0">
              <a:latin typeface="+mn-ea"/>
              <a:sym typeface="+mn-ea"/>
            </a:endParaRPr>
          </a:p>
          <a:p>
            <a:pPr algn="l">
              <a:buNone/>
            </a:pPr>
            <a:r>
              <a:rPr lang="zh-CN" altLang="en-US" dirty="0">
                <a:latin typeface="+mn-ea"/>
                <a:sym typeface="+mn-ea"/>
              </a:rPr>
              <a:t>3. 训练模型并评估结果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168078" y="71338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noProof="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第四次实验内容</a:t>
            </a:r>
            <a:r>
              <a:rPr lang="en-US" altLang="zh-CN" sz="4800" noProof="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01775" y="795655"/>
            <a:ext cx="974534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  <a:sym typeface="+mn-ea"/>
              </a:rPr>
              <a:t>实验数据：心脏类型分类</a:t>
            </a:r>
          </a:p>
          <a:p>
            <a:r>
              <a:rPr lang="zh-CN" altLang="en-US" sz="2000" dirty="0">
                <a:latin typeface="+mn-ea"/>
                <a:sym typeface="+mn-ea"/>
              </a:rPr>
              <a:t>实验数据集为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sym typeface="+mn-ea"/>
              </a:rPr>
              <a:t>heart</a:t>
            </a:r>
            <a:endParaRPr lang="zh-CN" altLang="en-US" sz="2000" dirty="0">
              <a:latin typeface="+mn-ea"/>
              <a:sym typeface="+mn-ea"/>
            </a:endParaRPr>
          </a:p>
          <a:p>
            <a:r>
              <a:rPr lang="zh-CN" altLang="en-US" sz="2000" dirty="0">
                <a:latin typeface="+mn-ea"/>
                <a:sym typeface="+mn-ea"/>
              </a:rPr>
              <a:t>@attribute Ag</a:t>
            </a:r>
            <a:r>
              <a:rPr lang="en-US" altLang="zh-CN" sz="2000" dirty="0">
                <a:latin typeface="+mn-ea"/>
                <a:sym typeface="+mn-ea"/>
              </a:rPr>
              <a:t>e</a:t>
            </a:r>
            <a:r>
              <a:rPr lang="zh-CN" altLang="en-US" sz="2000" dirty="0">
                <a:latin typeface="+mn-ea"/>
                <a:sym typeface="+mn-ea"/>
              </a:rPr>
              <a:t>（年龄） integer [29, 77]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Sex（性别） integer [0, 1]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ChestPainType（胸痛类型） integer [1, 4]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RestBloodPressure（静息血压） integer [94, 200]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SerumCholestoral（血清胆汁酸） integer [126, 564]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FastingBloodSugar（空腹血糖） integer [0, 1]  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ResElectrocardiographic（休息心电图） integer [0, 2]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MaxHeartRate（最大心率） integer [71, 202]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ExerciseInduced（ 锻炼诱发心绞痛） integer [0, 1]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Oldpeak（运动引起的ST下降） real [0.0, 62.0]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Slope（最大运动量时心电图ST的斜率） integer [1, 3]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MajorVessels（血管容量） integer [0, 3]</a:t>
            </a:r>
          </a:p>
          <a:p>
            <a:r>
              <a:rPr lang="zh-CN" altLang="en-US" sz="2000" dirty="0">
                <a:latin typeface="+mn-ea"/>
                <a:sym typeface="+mn-ea"/>
              </a:rPr>
              <a:t>@attribute Thal（THAL）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一种称为地中海贫血的血液疾病（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3=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正常；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6=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固定缺陷；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7=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可逆缺陷）</a:t>
            </a:r>
            <a:endParaRPr lang="en-US" altLang="zh-CN" sz="2000" dirty="0">
              <a:latin typeface="+mn-ea"/>
              <a:sym typeface="+mn-ea"/>
            </a:endParaRPr>
          </a:p>
          <a:p>
            <a:r>
              <a:rPr lang="zh-CN" altLang="en-US" sz="2000" dirty="0">
                <a:latin typeface="+mn-ea"/>
                <a:sym typeface="+mn-ea"/>
              </a:rPr>
              <a:t>@attribute Class {1, 2}</a:t>
            </a:r>
          </a:p>
          <a:p>
            <a:r>
              <a:rPr lang="zh-CN" altLang="en-US" sz="2000" dirty="0">
                <a:latin typeface="+mn-ea"/>
                <a:sym typeface="+mn-ea"/>
              </a:rPr>
              <a:t>@inputs Age, Sex, ChestPainType, RestBloodPressure, SerumCholestoral, FastingBloodSugar, ResElectrocardiographic, MaxHeartRate, ExerciseInduced, Oldpeak, Slope, MajorVessels, Thal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61828" y="379948"/>
            <a:ext cx="75095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分类实验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33905" y="1574165"/>
            <a:ext cx="905319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heart</a:t>
            </a:r>
            <a:r>
              <a:rPr lang="zh-CN" altLang="en-US" sz="2400" dirty="0"/>
              <a:t>数据集或自己的数据集，完成完整的分类实验工作流，并完成第四次实验报告。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实验要求：</a:t>
            </a:r>
          </a:p>
          <a:p>
            <a:r>
              <a:rPr lang="zh-CN" altLang="en-US" sz="2400" dirty="0"/>
              <a:t>可以参考助教所讲解的过程和思路。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上传自己的最终工作流到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SmartMining</a:t>
            </a:r>
            <a:r>
              <a:rPr lang="zh-CN" altLang="en-US" sz="2400" dirty="0">
                <a:solidFill>
                  <a:srgbClr val="FF0000"/>
                </a:solidFill>
              </a:rPr>
              <a:t>云平台</a:t>
            </a:r>
            <a:r>
              <a:rPr lang="en-US" altLang="zh-CN" sz="2400" dirty="0"/>
              <a:t>“</a:t>
            </a:r>
            <a:r>
              <a:rPr lang="zh-CN" altLang="en-US" sz="2400" dirty="0"/>
              <a:t>公共流</a:t>
            </a:r>
            <a:r>
              <a:rPr lang="en-US" altLang="zh-CN" sz="2400" dirty="0"/>
              <a:t>”-“2020</a:t>
            </a:r>
            <a:r>
              <a:rPr lang="zh-CN" altLang="en-US" sz="2400" dirty="0"/>
              <a:t>年</a:t>
            </a:r>
            <a:r>
              <a:rPr lang="en-US" altLang="zh-CN" sz="2400" dirty="0"/>
              <a:t>DM</a:t>
            </a:r>
            <a:r>
              <a:rPr lang="zh-CN" altLang="en-US" sz="2400" dirty="0"/>
              <a:t>第四次实验</a:t>
            </a:r>
            <a:r>
              <a:rPr lang="en-US" altLang="zh-CN" sz="2400" dirty="0"/>
              <a:t>”</a:t>
            </a:r>
            <a:r>
              <a:rPr lang="zh-CN" altLang="en-US" sz="2400" dirty="0"/>
              <a:t>目录下。</a:t>
            </a:r>
          </a:p>
          <a:p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zh-CN" altLang="en-US" sz="2400" dirty="0"/>
              <a:t>提交第三次实验报告到</a:t>
            </a:r>
            <a:r>
              <a:rPr lang="zh-CN" altLang="en-US" sz="2400" dirty="0">
                <a:solidFill>
                  <a:srgbClr val="FF0000"/>
                </a:solidFill>
              </a:rPr>
              <a:t>学院云平台</a:t>
            </a:r>
            <a:r>
              <a:rPr lang="zh-CN" altLang="en-US" sz="2400" dirty="0"/>
              <a:t>上。</a:t>
            </a:r>
          </a:p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_DM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课程实验报告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与工作流文件（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4.flo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）打包压缩，命名格式为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截止时间：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2020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日中午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00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1168</Words>
  <Application>Microsoft Office PowerPoint</Application>
  <PresentationFormat>宽屏</PresentationFormat>
  <Paragraphs>110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-apple-system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路宽 尚</cp:lastModifiedBy>
  <cp:revision>212</cp:revision>
  <dcterms:created xsi:type="dcterms:W3CDTF">2016-12-28T11:29:00Z</dcterms:created>
  <dcterms:modified xsi:type="dcterms:W3CDTF">2020-12-01T07:04:14Z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  <property fmtid="{D5CDD505-2E9C-101B-9397-08002B2CF9AE}" pid="3" name="KSORubyTemplateID">
    <vt:lpwstr>2</vt:lpwstr>
  </property>
</Properties>
</file>